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"/>
  </p:notesMasterIdLst>
  <p:sldIdLst>
    <p:sldId id="263" r:id="rId2"/>
  </p:sldIdLst>
  <p:sldSz cx="10907713" cy="7775575"/>
  <p:notesSz cx="6858000" cy="994568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9">
          <p15:clr>
            <a:srgbClr val="A4A3A4"/>
          </p15:clr>
        </p15:guide>
        <p15:guide id="2" pos="3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6AF"/>
    <a:srgbClr val="EE0000"/>
    <a:srgbClr val="203864"/>
    <a:srgbClr val="D33220"/>
    <a:srgbClr val="EEA13A"/>
    <a:srgbClr val="3BA0E8"/>
    <a:srgbClr val="3EB7EB"/>
    <a:srgbClr val="000099"/>
    <a:srgbClr val="F0F4FA"/>
    <a:srgbClr val="E8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356" y="-114"/>
      </p:cViewPr>
      <p:guideLst>
        <p:guide orient="horz" pos="2449"/>
        <p:guide pos="34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1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1"/>
          </a:xfrm>
          <a:prstGeom prst="rect">
            <a:avLst/>
          </a:prstGeom>
        </p:spPr>
        <p:txBody>
          <a:bodyPr vert="horz" lIns="91897" tIns="45949" rIns="91897" bIns="45949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2019/4/29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74738" y="1243013"/>
            <a:ext cx="47085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97" tIns="45949" rIns="91897" bIns="4594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1897" tIns="45949" rIns="91897" bIns="4594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0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0"/>
          </a:xfrm>
          <a:prstGeom prst="rect">
            <a:avLst/>
          </a:prstGeom>
        </p:spPr>
        <p:txBody>
          <a:bodyPr vert="horz" lIns="91897" tIns="45949" rIns="91897" bIns="45949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9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8" y="5729076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944D0-87A0-497F-8D82-0A602BB46A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4310-321B-4699-8E59-705115CD8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20D0E-9BA4-499B-AB9C-2B5F681B1D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36D9-ED9D-41E8-9D26-EE539FE0E2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1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7" y="580736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6"/>
            <a:ext cx="4932631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399C-7826-42EC-B32A-877AEBE5748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B6A2-CCFB-4F6D-A8C5-05F008DB8F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2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38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95670-C0B8-4EE0-A296-99B0FD9A55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C2D9-DDB6-48FC-9CAD-E9EB89C531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1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3" y="2719358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3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80BF-FFFF-4D30-8183-64BA5E8C6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46183-1241-4C2B-A874-B25815DF29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4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2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7" y="2903674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247F-022E-45F6-9E1F-E61D9C4929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8A12-515F-46D2-A79F-6B40B8ADC3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4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5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5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5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3DBE-A92F-4BA2-AFDF-1F0349A32C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D1C0-7220-4899-A02E-5EDF3C7EE0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0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79D4-13AC-4331-BBE0-27DB72F8B0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9283E-BFB3-4B6F-90D4-5A4EE82EAB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E6F91-7055-4A53-BCDD-CE5C1D7721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4DA0-8EEE-4502-AF13-1D7BE3483E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5" y="727182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3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5" y="3272315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5C0C-0476-490C-9B11-897FB43C85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CDC6-F257-4EAC-9FB4-1BADA92634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5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5" y="727182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3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5" y="3272315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DD56-D014-4EEA-A6EC-0DEDBBB9DC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E95B-ED84-4348-A7AC-B198E95CDA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0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0889" y="414338"/>
            <a:ext cx="9405937" cy="1503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889" y="2070100"/>
            <a:ext cx="9405937" cy="4933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888" y="7205664"/>
            <a:ext cx="2454276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72D030D-BC4F-4300-9C1D-DEF9FB5A65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4/29/2019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1564" y="7205664"/>
            <a:ext cx="3684587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2550" y="7205664"/>
            <a:ext cx="2454276" cy="414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2EABC4-B37D-4B48-A645-B436E776B1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4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-24159" y="5907206"/>
            <a:ext cx="8092193" cy="18774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076163" y="-22447"/>
            <a:ext cx="3005917" cy="77846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ja-JP" altLang="en-US" sz="2400" dirty="0">
              <a:solidFill>
                <a:srgbClr val="FFFF00"/>
              </a:solidFill>
            </a:endParaRPr>
          </a:p>
        </p:txBody>
      </p:sp>
      <p:grpSp>
        <p:nvGrpSpPr>
          <p:cNvPr id="48" name="図形グループ 47"/>
          <p:cNvGrpSpPr/>
          <p:nvPr/>
        </p:nvGrpSpPr>
        <p:grpSpPr>
          <a:xfrm>
            <a:off x="8294227" y="1840858"/>
            <a:ext cx="2454198" cy="2848856"/>
            <a:chOff x="2704894" y="-2525327"/>
            <a:chExt cx="2411826" cy="3518574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3074107" y="-1868063"/>
              <a:ext cx="65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ja-JP" altLang="ja-JP" sz="8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2704894" y="-899114"/>
              <a:ext cx="2411826" cy="34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600" b="1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凸凹セル脂肪 </a:t>
              </a:r>
              <a:r>
                <a:rPr lang="ja-JP" altLang="en-US" sz="1800" b="1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解消コース</a:t>
              </a:r>
              <a:endParaRPr kumimoji="1" lang="ja-JP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3887386" y="-2525327"/>
              <a:ext cx="64" cy="228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1" name="Rectangle 6"/>
            <p:cNvSpPr>
              <a:spLocks noChangeArrowheads="1"/>
            </p:cNvSpPr>
            <p:nvPr/>
          </p:nvSpPr>
          <p:spPr bwMode="auto">
            <a:xfrm>
              <a:off x="3118518" y="385039"/>
              <a:ext cx="1386288" cy="608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¥</a:t>
              </a:r>
              <a:r>
                <a:rPr lang="en-US" altLang="ja-JP" sz="3200" b="1" dirty="0" smtClean="0">
                  <a:solidFill>
                    <a:schemeClr val="bg1"/>
                  </a:solidFill>
                  <a:latin typeface="メイリオ"/>
                  <a:ea typeface="メイリオ"/>
                  <a:cs typeface="メイリオ"/>
                </a:rPr>
                <a:t>4,500</a:t>
              </a:r>
              <a:endParaRPr lang="ja-JP" altLang="ja-JP" sz="3200" b="1" dirty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49" name="図形グループ 48"/>
          <p:cNvGrpSpPr/>
          <p:nvPr/>
        </p:nvGrpSpPr>
        <p:grpSpPr>
          <a:xfrm>
            <a:off x="8674366" y="3745782"/>
            <a:ext cx="1523496" cy="321205"/>
            <a:chOff x="5421306" y="-1904095"/>
            <a:chExt cx="1523496" cy="321205"/>
          </a:xfrm>
        </p:grpSpPr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5421306" y="-1859889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5586985" y="-1904095"/>
              <a:ext cx="135781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ja-JP" sz="1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/>
                <a:ea typeface="メイリオ"/>
                <a:cs typeface="メイリオ"/>
              </a:endParaRPr>
            </a:p>
          </p:txBody>
        </p:sp>
      </p:grpSp>
      <p:grpSp>
        <p:nvGrpSpPr>
          <p:cNvPr id="50" name="図形グループ 49"/>
          <p:cNvGrpSpPr/>
          <p:nvPr/>
        </p:nvGrpSpPr>
        <p:grpSpPr>
          <a:xfrm>
            <a:off x="8310923" y="1629485"/>
            <a:ext cx="2589945" cy="4295916"/>
            <a:chOff x="7474556" y="-5590205"/>
            <a:chExt cx="2589945" cy="4295916"/>
          </a:xfrm>
        </p:grpSpPr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8212383" y="-2412165"/>
              <a:ext cx="90487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2400" b="1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EMS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7474556" y="-1848287"/>
              <a:ext cx="24423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80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寝ながら引き締め</a:t>
              </a:r>
              <a:r>
                <a:rPr lang="en-US" altLang="ja-JP" sz="180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BODY</a:t>
              </a:r>
              <a:r>
                <a:rPr lang="ja-JP" altLang="en-US" sz="1800" dirty="0" smtClean="0">
                  <a:solidFill>
                    <a:srgbClr val="000000"/>
                  </a:solidFill>
                  <a:latin typeface="メイリオ"/>
                  <a:ea typeface="メイリオ"/>
                  <a:cs typeface="メイリオ"/>
                </a:rPr>
                <a:t>体験</a:t>
              </a:r>
              <a:endParaRPr kumimoji="1" lang="ja-JP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7683504" y="-1859889"/>
              <a:ext cx="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endParaRPr kumimoji="1" lang="ja-JP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7628984" y="-5590205"/>
              <a:ext cx="243551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ja-JP" sz="16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7706614" y="-5079101"/>
              <a:ext cx="141064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ja-JP" sz="16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endParaRPr>
            </a:p>
            <a:p>
              <a:pPr lvl="0"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000" dirty="0" smtClean="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¥</a:t>
              </a:r>
              <a:r>
                <a:rPr lang="en-US" altLang="ja-JP" sz="3200" b="1" dirty="0" smtClean="0">
                  <a:solidFill>
                    <a:prstClr val="white"/>
                  </a:solidFill>
                  <a:latin typeface="メイリオ"/>
                  <a:ea typeface="メイリオ"/>
                  <a:cs typeface="メイリオ"/>
                </a:rPr>
                <a:t>3,800</a:t>
              </a:r>
              <a:endParaRPr lang="ja-JP" altLang="ja-JP" sz="3200" b="1" dirty="0">
                <a:solidFill>
                  <a:prstClr val="white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  <p:cxnSp>
        <p:nvCxnSpPr>
          <p:cNvPr id="60" name="直線コネクタ 59"/>
          <p:cNvCxnSpPr/>
          <p:nvPr/>
        </p:nvCxnSpPr>
        <p:spPr>
          <a:xfrm>
            <a:off x="8310923" y="2981202"/>
            <a:ext cx="240318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8345241" y="4728768"/>
            <a:ext cx="240318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正方形/長方形 63"/>
          <p:cNvSpPr/>
          <p:nvPr/>
        </p:nvSpPr>
        <p:spPr>
          <a:xfrm>
            <a:off x="8390038" y="394513"/>
            <a:ext cx="2236510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5/1</a:t>
            </a:r>
            <a:r>
              <a:rPr lang="ja-JP" altLang="en-US" sz="20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～</a:t>
            </a:r>
            <a:r>
              <a:rPr lang="en-US" altLang="ja-JP" sz="20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6/30</a:t>
            </a:r>
          </a:p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初回キャンペーン</a:t>
            </a:r>
            <a:endParaRPr lang="ja-JP" altLang="en-US" sz="2000" dirty="0"/>
          </a:p>
        </p:txBody>
      </p:sp>
      <p:sp>
        <p:nvSpPr>
          <p:cNvPr id="53" name="Rectangle 22"/>
          <p:cNvSpPr>
            <a:spLocks noChangeArrowheads="1"/>
          </p:cNvSpPr>
          <p:nvPr/>
        </p:nvSpPr>
        <p:spPr bwMode="auto">
          <a:xfrm>
            <a:off x="3357998" y="6654819"/>
            <a:ext cx="300445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800" dirty="0" smtClean="0">
                <a:latin typeface="メイリオ"/>
                <a:ea typeface="メイリオ"/>
                <a:cs typeface="メイリオ"/>
              </a:rPr>
              <a:t>090-3794-8306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23495" y="7059654"/>
            <a:ext cx="467346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ja-JP" altLang="en-US" sz="1600" dirty="0" smtClean="0"/>
              <a:t>施術中などお電話がとれない場合がございます　</a:t>
            </a:r>
            <a:endParaRPr lang="en-US" altLang="ja-JP" sz="1600" dirty="0" smtClean="0"/>
          </a:p>
          <a:p>
            <a:pPr>
              <a:lnSpc>
                <a:spcPts val="1700"/>
              </a:lnSpc>
            </a:pPr>
            <a:r>
              <a:rPr lang="ja-JP" altLang="en-US" sz="1600" dirty="0" smtClean="0"/>
              <a:t>　予約は</a:t>
            </a:r>
            <a:r>
              <a:rPr lang="en-US" altLang="ja-JP" sz="1800" b="1" dirty="0" smtClean="0"/>
              <a:t>LINE</a:t>
            </a:r>
            <a:r>
              <a:rPr lang="ja-JP" altLang="en-US" sz="1600" dirty="0" smtClean="0"/>
              <a:t>で</a:t>
            </a:r>
            <a:r>
              <a:rPr kumimoji="1" lang="en-US" altLang="ja-JP" sz="1800" b="1" dirty="0" smtClean="0"/>
              <a:t>24H</a:t>
            </a:r>
            <a:r>
              <a:rPr lang="ja-JP" altLang="en-US" sz="1600" dirty="0" smtClean="0"/>
              <a:t>受付中</a:t>
            </a:r>
            <a:r>
              <a:rPr lang="ja-JP" altLang="en-US" sz="1600" dirty="0"/>
              <a:t>です。</a:t>
            </a:r>
            <a:endParaRPr kumimoji="1" lang="ja-JP" altLang="en-US" sz="1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51728" y="7323829"/>
            <a:ext cx="709127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</a:rPr>
              <a:t>LINE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02374" y="3508138"/>
            <a:ext cx="23271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ja-JP" sz="10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部位（お腹</a:t>
            </a:r>
            <a:r>
              <a:rPr lang="en-US" altLang="ja-JP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or</a:t>
            </a:r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下半身裏面</a:t>
            </a:r>
            <a:r>
              <a:rPr lang="en-US" altLang="ja-JP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or</a:t>
            </a:r>
            <a:r>
              <a:rPr lang="ja-JP" altLang="en-US" sz="1000" dirty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二の腕）</a:t>
            </a:r>
            <a:endParaRPr lang="en-US" altLang="ja-JP" sz="1000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endParaRPr lang="en-US" altLang="ja-JP" sz="1200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en-US" altLang="ja-JP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※</a:t>
            </a:r>
            <a:r>
              <a:rPr lang="ja-JP" altLang="en-US" sz="1200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代謝を上げるドリンク付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91820" y="6308213"/>
            <a:ext cx="1422400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ご予約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23" y="7166752"/>
            <a:ext cx="2473421" cy="46467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8473295" y="6854858"/>
            <a:ext cx="214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脱毛と痩身同日施術不可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646147" y="6654819"/>
            <a:ext cx="3802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>
                <a:solidFill>
                  <a:schemeClr val="bg1"/>
                </a:solidFill>
              </a:rPr>
              <a:t>※</a:t>
            </a:r>
            <a:r>
              <a:rPr kumimoji="1" lang="ja-JP" altLang="en-US" sz="1200" dirty="0" smtClean="0">
                <a:solidFill>
                  <a:schemeClr val="bg1"/>
                </a:solidFill>
              </a:rPr>
              <a:t>脱毛予定の方は徐毛をお願いしています</a:t>
            </a:r>
            <a:endParaRPr kumimoji="1"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992911" y="2489856"/>
            <a:ext cx="791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（税込）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186965" y="4362534"/>
            <a:ext cx="791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（税込）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0283323" y="6029523"/>
            <a:ext cx="686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>
                <a:solidFill>
                  <a:schemeClr val="bg1"/>
                </a:solidFill>
              </a:rPr>
              <a:t>（税込）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cxnSp>
        <p:nvCxnSpPr>
          <p:cNvPr id="58" name="直線コネクタ 57"/>
          <p:cNvCxnSpPr/>
          <p:nvPr/>
        </p:nvCxnSpPr>
        <p:spPr>
          <a:xfrm>
            <a:off x="8345241" y="6508716"/>
            <a:ext cx="2403184" cy="0"/>
          </a:xfrm>
          <a:prstGeom prst="line">
            <a:avLst/>
          </a:prstGeom>
          <a:ln>
            <a:solidFill>
              <a:srgbClr val="FFFF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71" y="6430946"/>
            <a:ext cx="954840" cy="94685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98" y="5698603"/>
            <a:ext cx="2035547" cy="2035547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710647" y="7500625"/>
            <a:ext cx="3484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営業時間　</a:t>
            </a:r>
            <a:r>
              <a:rPr kumimoji="1" lang="en-US" altLang="ja-JP" sz="1100" dirty="0" smtClean="0"/>
              <a:t>AM11</a:t>
            </a:r>
            <a:r>
              <a:rPr kumimoji="1" lang="ja-JP" altLang="en-US" sz="1100" dirty="0" smtClean="0"/>
              <a:t>：</a:t>
            </a:r>
            <a:r>
              <a:rPr kumimoji="1" lang="en-US" altLang="ja-JP" sz="1100" dirty="0" smtClean="0"/>
              <a:t>00</a:t>
            </a:r>
            <a:r>
              <a:rPr kumimoji="1" lang="ja-JP" altLang="en-US" sz="1100" dirty="0" smtClean="0"/>
              <a:t>～</a:t>
            </a:r>
            <a:r>
              <a:rPr kumimoji="1" lang="en-US" altLang="ja-JP" sz="1100" dirty="0" smtClean="0"/>
              <a:t>20</a:t>
            </a:r>
            <a:r>
              <a:rPr kumimoji="1" lang="ja-JP" altLang="en-US" sz="1100" dirty="0" smtClean="0"/>
              <a:t>：</a:t>
            </a:r>
            <a:r>
              <a:rPr kumimoji="1" lang="en-US" altLang="ja-JP" sz="1100" dirty="0" smtClean="0"/>
              <a:t>00</a:t>
            </a:r>
            <a:r>
              <a:rPr kumimoji="1" lang="ja-JP" altLang="en-US" sz="1100" dirty="0" smtClean="0"/>
              <a:t>　　　定休日：水　</a:t>
            </a:r>
            <a:endParaRPr kumimoji="1" lang="ja-JP" altLang="en-US" sz="11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20724" y="1178806"/>
            <a:ext cx="2978361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8795043" y="5125257"/>
            <a:ext cx="139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※</a:t>
            </a:r>
            <a:r>
              <a:rPr kumimoji="1" lang="ja-JP" altLang="en-US" sz="1200" b="1" dirty="0" smtClean="0"/>
              <a:t>プロテイン付き</a:t>
            </a:r>
            <a:endParaRPr kumimoji="1" lang="ja-JP" altLang="en-US" sz="1200" b="1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7019" y="243935"/>
            <a:ext cx="2127894" cy="1716928"/>
          </a:xfrm>
          <a:prstGeom prst="rect">
            <a:avLst/>
          </a:prstGeom>
        </p:spPr>
      </p:pic>
      <p:pic>
        <p:nvPicPr>
          <p:cNvPr id="72" name="図 71" descr="svg2.png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38766" y="-355353"/>
            <a:ext cx="1454369" cy="2277008"/>
          </a:xfrm>
          <a:prstGeom prst="rect">
            <a:avLst/>
          </a:prstGeom>
          <a:noFill/>
        </p:spPr>
      </p:pic>
      <p:sp>
        <p:nvSpPr>
          <p:cNvPr id="42" name="テキスト ボックス 41"/>
          <p:cNvSpPr txBox="1"/>
          <p:nvPr/>
        </p:nvSpPr>
        <p:spPr>
          <a:xfrm>
            <a:off x="8307893" y="1496534"/>
            <a:ext cx="24062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b="1" dirty="0" smtClean="0"/>
              <a:t>　</a:t>
            </a:r>
            <a:r>
              <a:rPr kumimoji="1" lang="ja-JP" altLang="en-US" sz="2000" b="1" dirty="0" smtClean="0"/>
              <a:t>　</a:t>
            </a:r>
            <a:r>
              <a:rPr kumimoji="1" lang="ja-JP" altLang="en-US" sz="2400" b="1" dirty="0" smtClean="0"/>
              <a:t>全身脱毛</a:t>
            </a:r>
            <a:endParaRPr kumimoji="1" lang="en-US" altLang="ja-JP" sz="2400" b="1" dirty="0" smtClean="0"/>
          </a:p>
          <a:p>
            <a:r>
              <a:rPr kumimoji="1" lang="ja-JP" altLang="en-US" sz="1800" b="1" dirty="0" smtClean="0"/>
              <a:t>　（</a:t>
            </a:r>
            <a:r>
              <a:rPr kumimoji="1" lang="ja-JP" altLang="en-US" sz="2800" b="1" dirty="0" smtClean="0"/>
              <a:t>顔・</a:t>
            </a:r>
            <a:r>
              <a:rPr kumimoji="1" lang="en-US" altLang="ja-JP" sz="2800" b="1" dirty="0" smtClean="0"/>
              <a:t>VIO</a:t>
            </a:r>
            <a:r>
              <a:rPr kumimoji="1" lang="ja-JP" altLang="en-US" sz="2800" b="1" dirty="0" smtClean="0"/>
              <a:t>込み</a:t>
            </a:r>
            <a:r>
              <a:rPr kumimoji="1" lang="ja-JP" altLang="en-US" sz="1800" b="1" dirty="0" smtClean="0"/>
              <a:t>）</a:t>
            </a:r>
            <a:endParaRPr kumimoji="1" lang="ja-JP" altLang="en-US" sz="1800" b="1" dirty="0"/>
          </a:p>
        </p:txBody>
      </p:sp>
      <p:sp>
        <p:nvSpPr>
          <p:cNvPr id="74" name="Rectangle 6"/>
          <p:cNvSpPr>
            <a:spLocks noChangeArrowheads="1"/>
          </p:cNvSpPr>
          <p:nvPr/>
        </p:nvSpPr>
        <p:spPr bwMode="auto">
          <a:xfrm>
            <a:off x="8785682" y="5952129"/>
            <a:ext cx="141064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¥</a:t>
            </a:r>
            <a:r>
              <a:rPr lang="en-US" altLang="ja-JP" sz="3200" b="1" dirty="0" smtClean="0">
                <a:solidFill>
                  <a:schemeClr val="bg1"/>
                </a:solidFill>
                <a:latin typeface="メイリオ"/>
                <a:ea typeface="メイリオ"/>
                <a:cs typeface="メイリオ"/>
              </a:rPr>
              <a:t>9,800</a:t>
            </a:r>
            <a:endParaRPr lang="ja-JP" altLang="ja-JP" sz="3200" b="1" dirty="0">
              <a:solidFill>
                <a:schemeClr val="bg1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1" y="1724624"/>
            <a:ext cx="8043874" cy="41825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94032" y="165858"/>
            <a:ext cx="6321961" cy="861774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最近、痩せにくいと悩みはじめている</a:t>
            </a:r>
            <a:endParaRPr kumimoji="1" lang="en-US" altLang="ja-JP" sz="2800" dirty="0" smtClean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30</a:t>
            </a:r>
            <a:r>
              <a:rPr kumimoji="1" lang="ja-JP" altLang="en-US" sz="2800" dirty="0" smtClean="0">
                <a:solidFill>
                  <a:schemeClr val="bg1"/>
                </a:solidFill>
                <a:latin typeface="ＤＨＰ特太ゴシック体" panose="020B0500000000000000" pitchFamily="50" charset="-128"/>
                <a:ea typeface="ＤＨＰ特太ゴシック体" panose="020B0500000000000000" pitchFamily="50" charset="-128"/>
              </a:rPr>
              <a:t>代、忙しいママへ</a:t>
            </a:r>
            <a:endParaRPr kumimoji="1" lang="ja-JP" altLang="en-US" sz="2800" dirty="0">
              <a:solidFill>
                <a:schemeClr val="bg1"/>
              </a:solidFill>
              <a:latin typeface="ＤＨＰ特太ゴシック体" panose="020B0500000000000000" pitchFamily="50" charset="-128"/>
              <a:ea typeface="ＤＨＰ特太ゴシック体" panose="020B0500000000000000" pitchFamily="50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81450" y="1008577"/>
            <a:ext cx="8238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ママ友に「痩せたんじゃない？」と言われるようになりました。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そんな嬉しい報告が届くラクレの痩身エステを試してみませんか？</a:t>
            </a:r>
            <a:endParaRPr kumimoji="1" lang="ja-JP" altLang="en-US" sz="2000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83" y="4294384"/>
            <a:ext cx="1182044" cy="1574230"/>
          </a:xfrm>
          <a:prstGeom prst="rect">
            <a:avLst/>
          </a:prstGeom>
        </p:spPr>
      </p:pic>
      <p:pic>
        <p:nvPicPr>
          <p:cNvPr id="76" name="図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" y="1896281"/>
            <a:ext cx="2139444" cy="246963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909038" y="3097562"/>
            <a:ext cx="3098584" cy="938719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ts val="2200"/>
              </a:lnSpc>
            </a:pPr>
            <a:r>
              <a:rPr lang="ja-JP" altLang="en-US" sz="2000" b="1" dirty="0" smtClean="0">
                <a:solidFill>
                  <a:schemeClr val="bg1"/>
                </a:solidFill>
                <a:latin typeface="ＤＨＰ平成明朝体W3" panose="02020300000000000000" pitchFamily="18" charset="-128"/>
                <a:ea typeface="ＤＨＰ平成明朝体W3" panose="02020300000000000000" pitchFamily="18" charset="-128"/>
                <a:cs typeface="メイリオ"/>
              </a:rPr>
              <a:t>ミュシャとルネ・ラリックがある美術館みたいなサロン</a:t>
            </a:r>
            <a:endParaRPr lang="en-US" altLang="ja-JP" sz="2000" b="1" dirty="0" smtClean="0">
              <a:solidFill>
                <a:schemeClr val="bg1"/>
              </a:solidFill>
              <a:latin typeface="ＤＨＰ平成明朝体W3" panose="02020300000000000000" pitchFamily="18" charset="-128"/>
              <a:ea typeface="ＤＨＰ平成明朝体W3" panose="02020300000000000000" pitchFamily="18" charset="-128"/>
              <a:cs typeface="メイリオ"/>
            </a:endParaRPr>
          </a:p>
          <a:p>
            <a:pPr algn="r">
              <a:lnSpc>
                <a:spcPts val="2200"/>
              </a:lnSpc>
            </a:pPr>
            <a:endParaRPr kumimoji="1" lang="en-US" altLang="ja-JP" sz="2000" b="1" dirty="0">
              <a:solidFill>
                <a:schemeClr val="bg1"/>
              </a:solidFill>
              <a:latin typeface="ＤＨＰ平成明朝体W3" panose="02020300000000000000" pitchFamily="18" charset="-128"/>
              <a:ea typeface="ＤＨＰ平成明朝体W3" panose="02020300000000000000" pitchFamily="18" charset="-128"/>
              <a:cs typeface="メイリオ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4920809" y="2545641"/>
            <a:ext cx="2549435" cy="380873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ts val="2200"/>
              </a:lnSpc>
            </a:pPr>
            <a:r>
              <a:rPr kumimoji="1" lang="ja-JP" altLang="en-US" sz="2000" b="1" dirty="0" smtClean="0">
                <a:solidFill>
                  <a:schemeClr val="bg1"/>
                </a:solidFill>
                <a:latin typeface="ＤＨＰ平成明朝体W3" panose="02020300000000000000" pitchFamily="18" charset="-128"/>
                <a:ea typeface="ＤＨＰ平成明朝体W3" panose="02020300000000000000" pitchFamily="18" charset="-128"/>
                <a:cs typeface="メイリオ"/>
              </a:rPr>
              <a:t>最新機器導入サロン</a:t>
            </a:r>
            <a:endParaRPr kumimoji="1" lang="en-US" altLang="ja-JP" sz="2000" b="1" dirty="0">
              <a:solidFill>
                <a:schemeClr val="bg1"/>
              </a:solidFill>
              <a:latin typeface="ＤＨＰ平成明朝体W3" panose="02020300000000000000" pitchFamily="18" charset="-128"/>
              <a:ea typeface="ＤＨＰ平成明朝体W3" panose="02020300000000000000" pitchFamily="18" charset="-128"/>
              <a:cs typeface="メイリオ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925691" y="1960863"/>
            <a:ext cx="3150472" cy="374461"/>
          </a:xfrm>
          <a:prstGeom prst="rect">
            <a:avLst/>
          </a:prstGeom>
          <a:solidFill>
            <a:schemeClr val="bg2">
              <a:lumMod val="50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r">
              <a:lnSpc>
                <a:spcPts val="2200"/>
              </a:lnSpc>
            </a:pPr>
            <a:r>
              <a:rPr kumimoji="1" lang="ja-JP" altLang="en-US" sz="2000" b="1" dirty="0" smtClean="0">
                <a:solidFill>
                  <a:schemeClr val="bg1"/>
                </a:solidFill>
                <a:latin typeface="ＤＨＰ平成明朝体W3" panose="02020300000000000000" pitchFamily="18" charset="-128"/>
                <a:ea typeface="ＤＨＰ平成明朝体W3" panose="02020300000000000000" pitchFamily="18" charset="-128"/>
                <a:cs typeface="メイリオ"/>
              </a:rPr>
              <a:t>糸満潮平でアクセスが便利</a:t>
            </a:r>
            <a:endParaRPr kumimoji="1" lang="en-US" altLang="ja-JP" sz="2000" b="1" dirty="0">
              <a:solidFill>
                <a:schemeClr val="bg1"/>
              </a:solidFill>
              <a:latin typeface="ＤＨＰ平成明朝体W3" panose="02020300000000000000" pitchFamily="18" charset="-128"/>
              <a:ea typeface="ＤＨＰ平成明朝体W3" panose="02020300000000000000" pitchFamily="18" charset="-128"/>
              <a:cs typeface="メイリオ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" y="4527501"/>
            <a:ext cx="280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 smtClean="0"/>
              <a:t>・無料相談可能</a:t>
            </a:r>
            <a:endParaRPr kumimoji="1" lang="en-US" altLang="ja-JP" sz="1600" b="1" dirty="0" smtClean="0"/>
          </a:p>
          <a:p>
            <a:r>
              <a:rPr lang="ja-JP" altLang="en-US" sz="1600" b="1" dirty="0" smtClean="0"/>
              <a:t>・都度払い</a:t>
            </a:r>
            <a:r>
              <a:rPr lang="en-US" altLang="ja-JP" sz="1600" b="1" dirty="0" smtClean="0"/>
              <a:t>OK</a:t>
            </a:r>
            <a:r>
              <a:rPr lang="ja-JP" altLang="en-US" sz="1600" b="1" dirty="0" smtClean="0"/>
              <a:t>（カード可）</a:t>
            </a:r>
            <a:endParaRPr lang="en-US" altLang="ja-JP" sz="1600" b="1" dirty="0" smtClean="0"/>
          </a:p>
          <a:p>
            <a:r>
              <a:rPr kumimoji="1" lang="ja-JP" altLang="en-US" sz="1600" b="1" dirty="0" smtClean="0"/>
              <a:t>・お試し価格あります</a:t>
            </a:r>
            <a:endParaRPr kumimoji="1" lang="ja-JP" altLang="en-US" sz="1600" b="1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526411" y="5952129"/>
            <a:ext cx="2716917" cy="4010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まずはご連絡ください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90" name="図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550" y="3780674"/>
            <a:ext cx="3080554" cy="2053702"/>
          </a:xfrm>
          <a:prstGeom prst="rect">
            <a:avLst/>
          </a:prstGeom>
        </p:spPr>
      </p:pic>
      <p:sp>
        <p:nvSpPr>
          <p:cNvPr id="91" name="テキスト ボックス 90"/>
          <p:cNvSpPr txBox="1"/>
          <p:nvPr/>
        </p:nvSpPr>
        <p:spPr>
          <a:xfrm>
            <a:off x="2409182" y="1742306"/>
            <a:ext cx="2402505" cy="40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お客様の声</a:t>
            </a:r>
            <a:endParaRPr kumimoji="1" lang="en-US" altLang="ja-JP" dirty="0" smtClean="0"/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197550" y="2212857"/>
            <a:ext cx="2843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・全室個室なので安心</a:t>
            </a:r>
            <a:r>
              <a:rPr kumimoji="1" lang="ja-JP" altLang="en-US" sz="1400" b="1" dirty="0" smtClean="0"/>
              <a:t>してエステをうける</a:t>
            </a:r>
            <a:r>
              <a:rPr kumimoji="1" lang="ja-JP" altLang="en-US" sz="1400" b="1" dirty="0" smtClean="0"/>
              <a:t>事ができました</a:t>
            </a:r>
            <a:endParaRPr kumimoji="1" lang="ja-JP" altLang="en-US" sz="1400" b="1" dirty="0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2188545" y="2812572"/>
            <a:ext cx="272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・スタッフが親切でよかった</a:t>
            </a:r>
            <a:endParaRPr kumimoji="1" lang="ja-JP" altLang="en-US" sz="1400" b="1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197550" y="3259145"/>
            <a:ext cx="2583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/>
              <a:t>・店内が清潔でキレイ</a:t>
            </a:r>
            <a:endParaRPr kumimoji="1" lang="ja-JP" altLang="en-US" sz="1400" b="1" dirty="0"/>
          </a:p>
        </p:txBody>
      </p:sp>
      <p:pic>
        <p:nvPicPr>
          <p:cNvPr id="1024" name="図 10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90" y="4294384"/>
            <a:ext cx="1261108" cy="1574230"/>
          </a:xfrm>
          <a:prstGeom prst="rect">
            <a:avLst/>
          </a:prstGeom>
        </p:spPr>
      </p:pic>
      <p:pic>
        <p:nvPicPr>
          <p:cNvPr id="1028" name="図 10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" y="107862"/>
            <a:ext cx="1533525" cy="8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25586"/>
      </p:ext>
    </p:extLst>
  </p:cSld>
  <p:clrMapOvr>
    <a:masterClrMapping/>
  </p:clrMapOvr>
</p:sld>
</file>

<file path=ppt/theme/theme1.xml><?xml version="1.0" encoding="utf-8"?>
<a:theme xmlns:a="http://schemas.openxmlformats.org/drawingml/2006/main" name="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>
            <a:lumMod val="50000"/>
          </a:schemeClr>
        </a:solidFill>
        <a:ln>
          <a:noFill/>
        </a:ln>
      </a:spPr>
      <a:bodyPr rtlCol="0" anchor="ctr"/>
      <a:lstStyle>
        <a:defPPr algn="ctr">
          <a:defRPr kumimoji="1" sz="2400" b="1" dirty="0" smtClean="0"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</Template>
  <TotalTime>3591</TotalTime>
  <Words>192</Words>
  <Application>Microsoft Office PowerPoint</Application>
  <PresentationFormat>ユーザー設定</PresentationFormat>
  <Paragraphs>41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赤星真人(d006033)</dc:creator>
  <cp:lastModifiedBy>HP</cp:lastModifiedBy>
  <cp:revision>182</cp:revision>
  <cp:lastPrinted>2019-04-19T07:00:04Z</cp:lastPrinted>
  <dcterms:created xsi:type="dcterms:W3CDTF">2013-08-07T01:20:38Z</dcterms:created>
  <dcterms:modified xsi:type="dcterms:W3CDTF">2019-04-29T11:31:49Z</dcterms:modified>
</cp:coreProperties>
</file>